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9C4C8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313507"/>
              <a:satOff val="34334"/>
              <a:lumOff val="-8266"/>
              <a:alpha val="62000"/>
            </a:scheme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254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313507"/>
              <a:satOff val="34334"/>
              <a:lumOff val="-8266"/>
              <a:alpha val="62000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-313507"/>
              <a:satOff val="34334"/>
              <a:lumOff val="-8266"/>
              <a:alpha val="10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254308"/>
              <a:satOff val="57261"/>
              <a:lumOff val="12765"/>
              <a:alpha val="62000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37185"/>
              <a:satOff val="27043"/>
              <a:lumOff val="-11337"/>
              <a:alpha val="8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37185"/>
              <a:satOff val="27043"/>
              <a:lumOff val="-11337"/>
              <a:alpha val="80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4C4C4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BABABA">
              <a:alpha val="70000"/>
            </a:srgbClr>
          </a:solidFill>
        </a:fill>
      </a:tcStyle>
    </a:firstCol>
    <a:lastRow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739060"/>
              <a:satOff val="51948"/>
              <a:lumOff val="-8454"/>
              <a:alpha val="62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68685"/>
              </a:solidFill>
              <a:prstDash val="solid"/>
              <a:miter lim="400000"/>
            </a:ln>
          </a:top>
          <a:bottom>
            <a:ln w="12700" cap="flat">
              <a:solidFill>
                <a:srgbClr val="868685"/>
              </a:solidFill>
              <a:prstDash val="solid"/>
              <a:miter lim="400000"/>
            </a:ln>
          </a:bottom>
          <a:insideH>
            <a:ln w="12700" cap="flat">
              <a:solidFill>
                <a:srgbClr val="8686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D5CBC0">
              <a:alpha val="39000"/>
            </a:srgbClr>
          </a:solidFill>
        </a:fill>
      </a:tcStyle>
    </a:band2H>
    <a:firstCo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868685"/>
              </a:solidFill>
              <a:prstDash val="solid"/>
              <a:miter lim="400000"/>
            </a:ln>
          </a:left>
          <a:right>
            <a:ln w="12700" cap="flat">
              <a:solidFill>
                <a:srgbClr val="868685"/>
              </a:solidFill>
              <a:prstDash val="solid"/>
              <a:miter lim="400000"/>
            </a:ln>
          </a:right>
          <a:top>
            <a:ln w="12700" cap="flat">
              <a:solidFill>
                <a:srgbClr val="868685"/>
              </a:solidFill>
              <a:prstDash val="solid"/>
              <a:miter lim="400000"/>
            </a:ln>
          </a:top>
          <a:bottom>
            <a:ln w="12700" cap="flat">
              <a:solidFill>
                <a:srgbClr val="868685"/>
              </a:solidFill>
              <a:prstDash val="solid"/>
              <a:miter lim="400000"/>
            </a:ln>
          </a:bottom>
          <a:insideH>
            <a:ln w="12700" cap="flat">
              <a:solidFill>
                <a:srgbClr val="8686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85948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85948">
              <a:alpha val="6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FEFEE0">
              <a:alpha val="55000"/>
            </a:srgbClr>
          </a:solidFill>
        </a:fill>
      </a:tcStyle>
    </a:band2H>
    <a:firstCol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31750" cap="flat">
              <a:solidFill>
                <a:schemeClr val="accent5">
                  <a:hueOff val="61010"/>
                  <a:satOff val="20460"/>
                  <a:lumOff val="-2197"/>
                  <a:alpha val="62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lastRow>
    <a:fir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/>
          <p:nvPr>
            <p:ph type="title"/>
          </p:nvPr>
        </p:nvSpPr>
        <p:spPr>
          <a:xfrm>
            <a:off x="1270000" y="1917700"/>
            <a:ext cx="10464800" cy="2794000"/>
          </a:xfrm>
          <a:prstGeom prst="rect">
            <a:avLst/>
          </a:prstGeom>
        </p:spPr>
        <p:txBody>
          <a:bodyPr anchor="b"/>
          <a:lstStyle>
            <a:lvl1pPr>
              <a:defRPr sz="95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/>
          <p:nvPr>
            <p:ph type="body" sz="quarter" idx="1"/>
          </p:nvPr>
        </p:nvSpPr>
        <p:spPr>
          <a:xfrm>
            <a:off x="1270000" y="5016500"/>
            <a:ext cx="10464800" cy="127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228600" algn="ctr">
              <a:spcBef>
                <a:spcPts val="0"/>
              </a:spcBef>
              <a:buSzTx/>
              <a:buNone/>
              <a:defRPr sz="4000"/>
            </a:lvl2pPr>
            <a:lvl3pPr marL="0" indent="457200" algn="ctr">
              <a:spcBef>
                <a:spcPts val="0"/>
              </a:spcBef>
              <a:buSzTx/>
              <a:buNone/>
              <a:defRPr sz="4000"/>
            </a:lvl3pPr>
            <a:lvl4pPr marL="0" indent="685800" algn="ctr">
              <a:spcBef>
                <a:spcPts val="0"/>
              </a:spcBef>
              <a:buSzTx/>
              <a:buNone/>
              <a:defRPr sz="4000"/>
            </a:lvl4pPr>
            <a:lvl5pPr marL="0" indent="914400" algn="ctr">
              <a:spcBef>
                <a:spcPts val="0"/>
              </a:spcBef>
              <a:buSzTx/>
              <a:buNone/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“Type a quote here.”"/>
          <p:cNvSpPr/>
          <p:nvPr>
            <p:ph type="body" sz="quarter" idx="13"/>
          </p:nvPr>
        </p:nvSpPr>
        <p:spPr>
          <a:xfrm>
            <a:off x="1270000" y="4279900"/>
            <a:ext cx="10464800" cy="660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000">
                <a:solidFill>
                  <a:srgbClr val="45A7DE"/>
                </a:solidFill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4" name="–Johnny Appleseed"/>
          <p:cNvSpPr/>
          <p:nvPr>
            <p:ph type="body" sz="quarter" idx="14"/>
          </p:nvPr>
        </p:nvSpPr>
        <p:spPr>
          <a:xfrm>
            <a:off x="1270000" y="6362700"/>
            <a:ext cx="10464800" cy="596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307138" y="649152"/>
            <a:ext cx="10401301" cy="585630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/>
          <p:nvPr>
            <p:ph type="title"/>
          </p:nvPr>
        </p:nvSpPr>
        <p:spPr>
          <a:xfrm>
            <a:off x="1270000" y="6604000"/>
            <a:ext cx="10464800" cy="1651000"/>
          </a:xfrm>
          <a:prstGeom prst="rect">
            <a:avLst/>
          </a:prstGeom>
        </p:spPr>
        <p:txBody>
          <a:bodyPr anchor="b"/>
          <a:lstStyle>
            <a:lvl1pPr>
              <a:defRPr sz="95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/>
          <p:nvPr>
            <p:ph type="body" sz="quarter" idx="1"/>
          </p:nvPr>
        </p:nvSpPr>
        <p:spPr>
          <a:xfrm>
            <a:off x="1270000" y="8331200"/>
            <a:ext cx="10464800" cy="127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228600" algn="ctr">
              <a:spcBef>
                <a:spcPts val="0"/>
              </a:spcBef>
              <a:buSzTx/>
              <a:buNone/>
              <a:defRPr sz="4000"/>
            </a:lvl2pPr>
            <a:lvl3pPr marL="0" indent="457200" algn="ctr">
              <a:spcBef>
                <a:spcPts val="0"/>
              </a:spcBef>
              <a:buSzTx/>
              <a:buNone/>
              <a:defRPr sz="4000"/>
            </a:lvl3pPr>
            <a:lvl4pPr marL="0" indent="685800" algn="ctr">
              <a:spcBef>
                <a:spcPts val="0"/>
              </a:spcBef>
              <a:buSzTx/>
              <a:buNone/>
              <a:defRPr sz="4000"/>
            </a:lvl4pPr>
            <a:lvl5pPr marL="0" indent="914400" algn="ctr">
              <a:spcBef>
                <a:spcPts val="0"/>
              </a:spcBef>
              <a:buSzTx/>
              <a:buNone/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/>
          <p:nvPr>
            <p:ph type="title"/>
          </p:nvPr>
        </p:nvSpPr>
        <p:spPr>
          <a:xfrm>
            <a:off x="1270000" y="2844800"/>
            <a:ext cx="10464800" cy="4064000"/>
          </a:xfrm>
          <a:prstGeom prst="rect">
            <a:avLst/>
          </a:prstGeom>
        </p:spPr>
        <p:txBody>
          <a:bodyPr/>
          <a:lstStyle>
            <a:lvl1pPr>
              <a:defRPr sz="9500"/>
            </a:lvl1pPr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572250" y="812800"/>
            <a:ext cx="5753100" cy="7670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/>
          <p:nvPr>
            <p:ph type="title"/>
          </p:nvPr>
        </p:nvSpPr>
        <p:spPr>
          <a:xfrm>
            <a:off x="381000" y="1409700"/>
            <a:ext cx="58674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/>
          <p:nvPr>
            <p:ph type="body" sz="quarter" idx="1"/>
          </p:nvPr>
        </p:nvSpPr>
        <p:spPr>
          <a:xfrm>
            <a:off x="381000" y="4787900"/>
            <a:ext cx="5867400" cy="372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228600" algn="ctr">
              <a:spcBef>
                <a:spcPts val="0"/>
              </a:spcBef>
              <a:buSzTx/>
              <a:buNone/>
              <a:defRPr sz="4000"/>
            </a:lvl2pPr>
            <a:lvl3pPr marL="0" indent="457200" algn="ctr">
              <a:spcBef>
                <a:spcPts val="0"/>
              </a:spcBef>
              <a:buSzTx/>
              <a:buNone/>
              <a:defRPr sz="4000"/>
            </a:lvl3pPr>
            <a:lvl4pPr marL="0" indent="685800" algn="ctr">
              <a:spcBef>
                <a:spcPts val="0"/>
              </a:spcBef>
              <a:buSzTx/>
              <a:buNone/>
              <a:defRPr sz="4000"/>
            </a:lvl4pPr>
            <a:lvl5pPr marL="0" indent="914400" algn="ctr">
              <a:spcBef>
                <a:spcPts val="0"/>
              </a:spcBef>
              <a:buSzTx/>
              <a:buNone/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7277100" y="2578100"/>
            <a:ext cx="4457700" cy="594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/>
          <p:nvPr>
            <p:ph type="body" sz="half" idx="1"/>
          </p:nvPr>
        </p:nvSpPr>
        <p:spPr>
          <a:xfrm>
            <a:off x="1270000" y="2768600"/>
            <a:ext cx="5461000" cy="5715000"/>
          </a:xfrm>
          <a:prstGeom prst="rect">
            <a:avLst/>
          </a:prstGeom>
        </p:spPr>
        <p:txBody>
          <a:bodyPr/>
          <a:lstStyle>
            <a:lvl1pPr marL="4445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1pPr>
            <a:lvl2pPr marL="8890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2pPr>
            <a:lvl3pPr marL="13335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3pPr>
            <a:lvl4pPr marL="17780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4pPr>
            <a:lvl5pPr marL="22225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 rot="21600000">
            <a:off x="7063543" y="473144"/>
            <a:ext cx="5554134" cy="4165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 rot="21600000">
            <a:off x="7095370" y="5018682"/>
            <a:ext cx="5520268" cy="4140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266700" y="482600"/>
            <a:ext cx="6502400" cy="866986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/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/>
          <p:nvPr>
            <p:ph type="sldNum" sz="quarter" idx="2"/>
          </p:nvPr>
        </p:nvSpPr>
        <p:spPr>
          <a:xfrm>
            <a:off x="6311901" y="9271000"/>
            <a:ext cx="374905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86868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9pPr>
    </p:titleStyle>
    <p:bodyStyle>
      <a:lvl1pPr marL="635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1pPr>
      <a:lvl2pPr marL="1270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2pPr>
      <a:lvl3pPr marL="1905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3pPr>
      <a:lvl4pPr marL="2540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4pPr>
      <a:lvl5pPr marL="3175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5pPr>
      <a:lvl6pPr marL="3810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6pPr>
      <a:lvl7pPr marL="4445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7pPr>
      <a:lvl8pPr marL="5080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8pPr>
      <a:lvl9pPr marL="5715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ocial Network Analysis: Basic Concepts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8265"/>
            </a:lvl1pPr>
          </a:lstStyle>
          <a:p>
            <a:pPr/>
            <a:r>
              <a:t>Social Network Analysis: Basic Concepts</a:t>
            </a:r>
          </a:p>
        </p:txBody>
      </p:sp>
      <p:sp>
        <p:nvSpPr>
          <p:cNvPr id="120" name="Sean P. Goggins, Ph.D…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300"/>
            </a:pPr>
            <a:r>
              <a:t>Sean P. Goggins, Ph.D</a:t>
            </a:r>
          </a:p>
          <a:p>
            <a:pPr>
              <a:defRPr sz="3300"/>
            </a:pPr>
            <a:r>
              <a:t>Associate Professor, University of Missouri</a:t>
            </a:r>
          </a:p>
        </p:txBody>
      </p:sp>
      <p:grpSp>
        <p:nvGrpSpPr>
          <p:cNvPr id="123" name="Based on:…"/>
          <p:cNvGrpSpPr/>
          <p:nvPr/>
        </p:nvGrpSpPr>
        <p:grpSpPr>
          <a:xfrm>
            <a:off x="-156696" y="6756400"/>
            <a:ext cx="13097679" cy="1498600"/>
            <a:chOff x="0" y="0"/>
            <a:chExt cx="13097678" cy="1498600"/>
          </a:xfrm>
        </p:grpSpPr>
        <p:sp>
          <p:nvSpPr>
            <p:cNvPr id="122" name="Based on:…"/>
            <p:cNvSpPr/>
            <p:nvPr/>
          </p:nvSpPr>
          <p:spPr>
            <a:xfrm>
              <a:off x="19050" y="19050"/>
              <a:ext cx="13059579" cy="1460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1" sz="4500">
                  <a:solidFill>
                    <a:schemeClr val="accent2">
                      <a:hueOff val="482672"/>
                      <a:satOff val="36570"/>
                      <a:lumOff val="-31512"/>
                    </a:schemeClr>
                  </a:solidFill>
                </a:defRPr>
              </a:pPr>
              <a:r>
                <a:t>Based on: </a:t>
              </a:r>
            </a:p>
            <a:p>
              <a:pPr>
                <a:defRPr b="1" sz="4500">
                  <a:solidFill>
                    <a:schemeClr val="accent2">
                      <a:hueOff val="482672"/>
                      <a:satOff val="36570"/>
                      <a:lumOff val="-31512"/>
                    </a:schemeClr>
                  </a:solidFill>
                </a:defRPr>
              </a:pPr>
              <a:r>
                <a:t>Scott, J. (2012). </a:t>
              </a:r>
              <a:r>
                <a:t>Social network analysis</a:t>
              </a:r>
              <a:r>
                <a:t>. Sage.</a:t>
              </a:r>
            </a:p>
          </p:txBody>
        </p:sp>
        <p:pic>
          <p:nvPicPr>
            <p:cNvPr id="121" name="Based on:…" descr="Based on:…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3097679" cy="14986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omponents, Cores and Cliqu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Components, Cores and Cliques</a:t>
            </a:r>
          </a:p>
        </p:txBody>
      </p:sp>
      <p:pic>
        <p:nvPicPr>
          <p:cNvPr id="186" name="Social_Network_Analysis_-_Google_Play.png" descr="Social_Network_Analysis_-_Google_Pl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887" y="2855024"/>
            <a:ext cx="6369484" cy="4332631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Connected components of a disconnected set of networks…"/>
          <p:cNvSpPr/>
          <p:nvPr>
            <p:ph type="body" sz="quarter" idx="1"/>
          </p:nvPr>
        </p:nvSpPr>
        <p:spPr>
          <a:xfrm>
            <a:off x="7788324" y="2933700"/>
            <a:ext cx="3921721" cy="57150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Connected components of a disconnected set of networks</a:t>
            </a:r>
          </a:p>
          <a:p>
            <a:pPr>
              <a:buBlip>
                <a:blip r:embed="rId3"/>
              </a:buBlip>
            </a:pPr>
            <a:r>
              <a:t>Isolates</a:t>
            </a:r>
          </a:p>
        </p:txBody>
      </p:sp>
      <p:grpSp>
        <p:nvGrpSpPr>
          <p:cNvPr id="190" name="Image from:…"/>
          <p:cNvGrpSpPr/>
          <p:nvPr/>
        </p:nvGrpSpPr>
        <p:grpSpPr>
          <a:xfrm>
            <a:off x="1028713" y="7350279"/>
            <a:ext cx="4797832" cy="558801"/>
            <a:chOff x="0" y="0"/>
            <a:chExt cx="4797831" cy="558800"/>
          </a:xfrm>
        </p:grpSpPr>
        <p:sp>
          <p:nvSpPr>
            <p:cNvPr id="189" name="Image from:…"/>
            <p:cNvSpPr/>
            <p:nvPr/>
          </p:nvSpPr>
          <p:spPr>
            <a:xfrm>
              <a:off x="19050" y="19050"/>
              <a:ext cx="4759732" cy="52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1" sz="1300">
                  <a:solidFill>
                    <a:schemeClr val="accent2">
                      <a:hueOff val="482672"/>
                      <a:satOff val="36570"/>
                      <a:lumOff val="-31512"/>
                    </a:schemeClr>
                  </a:solidFill>
                </a:defRPr>
              </a:pPr>
              <a:r>
                <a:t>Image from: </a:t>
              </a:r>
            </a:p>
            <a:p>
              <a:pPr>
                <a:defRPr b="1" sz="1300">
                  <a:solidFill>
                    <a:schemeClr val="accent2">
                      <a:hueOff val="482672"/>
                      <a:satOff val="36570"/>
                      <a:lumOff val="-31512"/>
                    </a:schemeClr>
                  </a:solidFill>
                </a:defRPr>
              </a:pPr>
              <a:r>
                <a:t>Scott, J. (2012). </a:t>
              </a:r>
              <a:r>
                <a:t>Social network analysis</a:t>
              </a:r>
              <a:r>
                <a:t>. Sage.</a:t>
              </a:r>
            </a:p>
          </p:txBody>
        </p:sp>
        <p:pic>
          <p:nvPicPr>
            <p:cNvPr id="188" name="Image from:…" descr="Image from:…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4797832" cy="5588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omponents, Cores and Cliqu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Components, Cores and Cliques</a:t>
            </a:r>
          </a:p>
        </p:txBody>
      </p:sp>
      <p:sp>
        <p:nvSpPr>
          <p:cNvPr id="193" name="Intersecting social circles"/>
          <p:cNvSpPr/>
          <p:nvPr>
            <p:ph type="body" sz="quarter" idx="1"/>
          </p:nvPr>
        </p:nvSpPr>
        <p:spPr>
          <a:xfrm>
            <a:off x="7788324" y="2933700"/>
            <a:ext cx="3921721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Intersecting social circles </a:t>
            </a:r>
          </a:p>
        </p:txBody>
      </p:sp>
      <p:pic>
        <p:nvPicPr>
          <p:cNvPr id="194" name="Social_Network_Analysis_-_Google_Play.png" descr="Social_Network_Analysis_-_Google_Pla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0680" y="3076071"/>
            <a:ext cx="6886354" cy="47068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7" name="Image from:…"/>
          <p:cNvGrpSpPr/>
          <p:nvPr/>
        </p:nvGrpSpPr>
        <p:grpSpPr>
          <a:xfrm>
            <a:off x="1265704" y="7899400"/>
            <a:ext cx="4797833" cy="558800"/>
            <a:chOff x="0" y="0"/>
            <a:chExt cx="4797831" cy="558800"/>
          </a:xfrm>
        </p:grpSpPr>
        <p:sp>
          <p:nvSpPr>
            <p:cNvPr id="196" name="Image from:…"/>
            <p:cNvSpPr/>
            <p:nvPr/>
          </p:nvSpPr>
          <p:spPr>
            <a:xfrm>
              <a:off x="19050" y="19050"/>
              <a:ext cx="4759732" cy="52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1" sz="1300">
                  <a:solidFill>
                    <a:schemeClr val="accent2">
                      <a:hueOff val="482672"/>
                      <a:satOff val="36570"/>
                      <a:lumOff val="-31512"/>
                    </a:schemeClr>
                  </a:solidFill>
                </a:defRPr>
              </a:pPr>
              <a:r>
                <a:t>Image from: </a:t>
              </a:r>
            </a:p>
            <a:p>
              <a:pPr>
                <a:defRPr b="1" sz="1300">
                  <a:solidFill>
                    <a:schemeClr val="accent2">
                      <a:hueOff val="482672"/>
                      <a:satOff val="36570"/>
                      <a:lumOff val="-31512"/>
                    </a:schemeClr>
                  </a:solidFill>
                </a:defRPr>
              </a:pPr>
              <a:r>
                <a:t>Scott, J. (2012). </a:t>
              </a:r>
              <a:r>
                <a:t>Social network analysis</a:t>
              </a:r>
              <a:r>
                <a:t>. Sage.</a:t>
              </a:r>
            </a:p>
          </p:txBody>
        </p:sp>
        <p:pic>
          <p:nvPicPr>
            <p:cNvPr id="195" name="Image from:…" descr="Image from:…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4797832" cy="5588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ositions, Sets and Cluster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Positions, Sets and Clusters</a:t>
            </a:r>
          </a:p>
        </p:txBody>
      </p:sp>
      <p:sp>
        <p:nvSpPr>
          <p:cNvPr id="200" name="Structural equivalence"/>
          <p:cNvSpPr/>
          <p:nvPr>
            <p:ph type="body" sz="half" idx="1"/>
          </p:nvPr>
        </p:nvSpPr>
        <p:spPr>
          <a:xfrm>
            <a:off x="482600" y="2768600"/>
            <a:ext cx="5461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Structural equivalence </a:t>
            </a:r>
          </a:p>
        </p:txBody>
      </p:sp>
      <p:pic>
        <p:nvPicPr>
          <p:cNvPr id="201" name="Social_Network_Analysis_-_Google_Play.png" descr="Social_Network_Analysis_-_Google_Pla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72497" y="3073256"/>
            <a:ext cx="6679606" cy="411494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4" name="Image from:…"/>
          <p:cNvGrpSpPr/>
          <p:nvPr/>
        </p:nvGrpSpPr>
        <p:grpSpPr>
          <a:xfrm>
            <a:off x="7113384" y="7327900"/>
            <a:ext cx="4797832" cy="558800"/>
            <a:chOff x="0" y="0"/>
            <a:chExt cx="4797831" cy="558800"/>
          </a:xfrm>
        </p:grpSpPr>
        <p:sp>
          <p:nvSpPr>
            <p:cNvPr id="203" name="Image from:…"/>
            <p:cNvSpPr/>
            <p:nvPr/>
          </p:nvSpPr>
          <p:spPr>
            <a:xfrm>
              <a:off x="19050" y="19050"/>
              <a:ext cx="4759732" cy="52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1" sz="1300">
                  <a:solidFill>
                    <a:schemeClr val="accent2">
                      <a:hueOff val="482672"/>
                      <a:satOff val="36570"/>
                      <a:lumOff val="-31512"/>
                    </a:schemeClr>
                  </a:solidFill>
                </a:defRPr>
              </a:pPr>
              <a:r>
                <a:t>Image from: </a:t>
              </a:r>
            </a:p>
            <a:p>
              <a:pPr>
                <a:defRPr b="1" sz="1300">
                  <a:solidFill>
                    <a:schemeClr val="accent2">
                      <a:hueOff val="482672"/>
                      <a:satOff val="36570"/>
                      <a:lumOff val="-31512"/>
                    </a:schemeClr>
                  </a:solidFill>
                </a:defRPr>
              </a:pPr>
              <a:r>
                <a:t>Scott, J. (2012). </a:t>
              </a:r>
              <a:r>
                <a:t>Social network analysis</a:t>
              </a:r>
              <a:r>
                <a:t>. Sage.</a:t>
              </a:r>
            </a:p>
          </p:txBody>
        </p:sp>
        <p:pic>
          <p:nvPicPr>
            <p:cNvPr id="202" name="Image from:…" descr="Image from:…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4797832" cy="5588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Network Dynamics and Change over Tim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Network Dynamics and Change over Time</a:t>
            </a:r>
          </a:p>
        </p:txBody>
      </p:sp>
      <p:pic>
        <p:nvPicPr>
          <p:cNvPr id="207" name="Social_Network_Analysis_-_Google_Play.png" descr="Social_Network_Analysis_-_Google_Pl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641" y="2554535"/>
            <a:ext cx="6610902" cy="69744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0" name="Quotation from:…"/>
          <p:cNvGrpSpPr/>
          <p:nvPr/>
        </p:nvGrpSpPr>
        <p:grpSpPr>
          <a:xfrm>
            <a:off x="7113384" y="7416800"/>
            <a:ext cx="4797832" cy="558800"/>
            <a:chOff x="0" y="0"/>
            <a:chExt cx="4797831" cy="558800"/>
          </a:xfrm>
        </p:grpSpPr>
        <p:sp>
          <p:nvSpPr>
            <p:cNvPr id="209" name="Quotation from:…"/>
            <p:cNvSpPr/>
            <p:nvPr/>
          </p:nvSpPr>
          <p:spPr>
            <a:xfrm>
              <a:off x="19050" y="19050"/>
              <a:ext cx="4759732" cy="52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1" sz="1300">
                  <a:solidFill>
                    <a:schemeClr val="accent2">
                      <a:hueOff val="482672"/>
                      <a:satOff val="36570"/>
                      <a:lumOff val="-31512"/>
                    </a:schemeClr>
                  </a:solidFill>
                </a:defRPr>
              </a:pPr>
              <a:r>
                <a:t>Quotation from: </a:t>
              </a:r>
            </a:p>
            <a:p>
              <a:pPr>
                <a:defRPr b="1" sz="1300">
                  <a:solidFill>
                    <a:schemeClr val="accent2">
                      <a:hueOff val="482672"/>
                      <a:satOff val="36570"/>
                      <a:lumOff val="-31512"/>
                    </a:schemeClr>
                  </a:solidFill>
                </a:defRPr>
              </a:pPr>
              <a:r>
                <a:t>Scott, J. (2012). </a:t>
              </a:r>
              <a:r>
                <a:t>Social network analysis</a:t>
              </a:r>
              <a:r>
                <a:t>. Sage.</a:t>
              </a:r>
            </a:p>
          </p:txBody>
        </p:sp>
        <p:pic>
          <p:nvPicPr>
            <p:cNvPr id="208" name="Quotation from:…" descr="Quotation from:…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4797832" cy="5588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Networks and Relation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Networks and Relations</a:t>
            </a:r>
          </a:p>
        </p:txBody>
      </p:sp>
      <p:sp>
        <p:nvSpPr>
          <p:cNvPr id="126" name="Centrality and Power: Closeness, betweenness and other measures of centrality and power…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000"/>
              </a:spcBef>
              <a:buBlip>
                <a:blip r:embed="rId2"/>
              </a:buBlip>
              <a:defRPr sz="2916"/>
            </a:pPr>
            <a:r>
              <a:t>Centrality and Power: Closeness, betweenness and other measures of centrality and power</a:t>
            </a:r>
          </a:p>
          <a:p>
            <a:pPr marL="360045" indent="-360045" defTabSz="473201">
              <a:spcBef>
                <a:spcPts val="3000"/>
              </a:spcBef>
              <a:buBlip>
                <a:blip r:embed="rId2"/>
              </a:buBlip>
              <a:defRPr sz="2916"/>
            </a:pPr>
            <a:r>
              <a:t>Cohesion: Distance and densities (how tight is the network?)</a:t>
            </a:r>
          </a:p>
          <a:p>
            <a:pPr marL="360045" indent="-360045" defTabSz="473201">
              <a:spcBef>
                <a:spcPts val="3000"/>
              </a:spcBef>
              <a:buBlip>
                <a:blip r:embed="rId2"/>
              </a:buBlip>
              <a:defRPr sz="2916"/>
            </a:pPr>
            <a:r>
              <a:t>Subgroups: Cliques and zones within a network</a:t>
            </a:r>
          </a:p>
          <a:p>
            <a:pPr marL="360045" indent="-360045" defTabSz="473201">
              <a:spcBef>
                <a:spcPts val="3000"/>
              </a:spcBef>
              <a:buBlip>
                <a:blip r:embed="rId2"/>
              </a:buBlip>
              <a:defRPr sz="2916"/>
            </a:pPr>
            <a:r>
              <a:t>Roles and Positions	: Where are different people in a particular network?</a:t>
            </a:r>
          </a:p>
        </p:txBody>
      </p:sp>
      <p:pic>
        <p:nvPicPr>
          <p:cNvPr id="127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7474269" y="4168946"/>
            <a:ext cx="4844732" cy="3633549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ubgroups"/>
          <p:cNvSpPr/>
          <p:nvPr/>
        </p:nvSpPr>
        <p:spPr>
          <a:xfrm>
            <a:off x="7450582" y="3328987"/>
            <a:ext cx="216763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Subgroups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ocial_Network_Analysis_-_Google_Play.png" descr="Social_Network_Analysis_-_Google_Play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97506" y="680894"/>
            <a:ext cx="6289177" cy="8771923"/>
          </a:xfrm>
          <a:prstGeom prst="rect">
            <a:avLst/>
          </a:prstGeom>
        </p:spPr>
      </p:pic>
      <p:sp>
        <p:nvSpPr>
          <p:cNvPr id="131" name="Development of SNA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Development of SNA</a:t>
            </a:r>
          </a:p>
        </p:txBody>
      </p:sp>
      <p:sp>
        <p:nvSpPr>
          <p:cNvPr id="132" name="A lot can be learned by thinking about Triads"/>
          <p:cNvSpPr/>
          <p:nvPr>
            <p:ph type="body" sz="quarter" idx="1"/>
          </p:nvPr>
        </p:nvSpPr>
        <p:spPr>
          <a:xfrm>
            <a:off x="883320" y="8044011"/>
            <a:ext cx="5461001" cy="1353989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A lot can be learned by thinking about Triads</a:t>
            </a:r>
          </a:p>
        </p:txBody>
      </p:sp>
      <p:grpSp>
        <p:nvGrpSpPr>
          <p:cNvPr id="135" name="Image from:…"/>
          <p:cNvGrpSpPr/>
          <p:nvPr/>
        </p:nvGrpSpPr>
        <p:grpSpPr>
          <a:xfrm>
            <a:off x="7374404" y="7480300"/>
            <a:ext cx="4797833" cy="558800"/>
            <a:chOff x="0" y="0"/>
            <a:chExt cx="4797831" cy="558800"/>
          </a:xfrm>
        </p:grpSpPr>
        <p:sp>
          <p:nvSpPr>
            <p:cNvPr id="134" name="Image from:…"/>
            <p:cNvSpPr/>
            <p:nvPr/>
          </p:nvSpPr>
          <p:spPr>
            <a:xfrm>
              <a:off x="19050" y="19050"/>
              <a:ext cx="4759732" cy="52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1" sz="1300">
                  <a:solidFill>
                    <a:schemeClr val="accent2">
                      <a:hueOff val="482672"/>
                      <a:satOff val="36570"/>
                      <a:lumOff val="-31512"/>
                    </a:schemeClr>
                  </a:solidFill>
                </a:defRPr>
              </a:pPr>
              <a:r>
                <a:t>Image from: </a:t>
              </a:r>
            </a:p>
            <a:p>
              <a:pPr>
                <a:defRPr b="1" sz="1300">
                  <a:solidFill>
                    <a:schemeClr val="accent2">
                      <a:hueOff val="482672"/>
                      <a:satOff val="36570"/>
                      <a:lumOff val="-31512"/>
                    </a:schemeClr>
                  </a:solidFill>
                </a:defRPr>
              </a:pPr>
              <a:r>
                <a:t>Scott, J. (2012). </a:t>
              </a:r>
              <a:r>
                <a:t>Social network analysis</a:t>
              </a:r>
              <a:r>
                <a:t>. Sage.</a:t>
              </a:r>
            </a:p>
          </p:txBody>
        </p:sp>
        <p:pic>
          <p:nvPicPr>
            <p:cNvPr id="133" name="Image from:…" descr="Image from:…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4797832" cy="558801"/>
            </a:xfrm>
            <a:prstGeom prst="rect">
              <a:avLst/>
            </a:prstGeom>
            <a:effectLst/>
          </p:spPr>
        </p:pic>
      </p:grpSp>
      <p:pic>
        <p:nvPicPr>
          <p:cNvPr id="136" name="Social_Network_Analysis_-_Google_Play.png" descr="Social_Network_Analysis_-_Google_Play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5271" y="2459407"/>
            <a:ext cx="5812608" cy="48347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9" name="Image from:…"/>
          <p:cNvGrpSpPr/>
          <p:nvPr/>
        </p:nvGrpSpPr>
        <p:grpSpPr>
          <a:xfrm>
            <a:off x="1214904" y="7315200"/>
            <a:ext cx="4797833" cy="558800"/>
            <a:chOff x="0" y="0"/>
            <a:chExt cx="4797831" cy="558800"/>
          </a:xfrm>
        </p:grpSpPr>
        <p:sp>
          <p:nvSpPr>
            <p:cNvPr id="138" name="Image from:…"/>
            <p:cNvSpPr/>
            <p:nvPr/>
          </p:nvSpPr>
          <p:spPr>
            <a:xfrm>
              <a:off x="19050" y="19050"/>
              <a:ext cx="4759732" cy="52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1" sz="1300">
                  <a:solidFill>
                    <a:schemeClr val="accent2">
                      <a:hueOff val="482672"/>
                      <a:satOff val="36570"/>
                      <a:lumOff val="-31512"/>
                    </a:schemeClr>
                  </a:solidFill>
                </a:defRPr>
              </a:pPr>
              <a:r>
                <a:t>Image from: </a:t>
              </a:r>
            </a:p>
            <a:p>
              <a:pPr>
                <a:defRPr b="1" sz="1300">
                  <a:solidFill>
                    <a:schemeClr val="accent2">
                      <a:hueOff val="482672"/>
                      <a:satOff val="36570"/>
                      <a:lumOff val="-31512"/>
                    </a:schemeClr>
                  </a:solidFill>
                </a:defRPr>
              </a:pPr>
              <a:r>
                <a:t>Scott, J. (2012). </a:t>
              </a:r>
              <a:r>
                <a:t>Social network analysis</a:t>
              </a:r>
              <a:r>
                <a:t>. Sage.</a:t>
              </a:r>
            </a:p>
          </p:txBody>
        </p:sp>
        <p:pic>
          <p:nvPicPr>
            <p:cNvPr id="137" name="Image from:…" descr="Image from:…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4797832" cy="558801"/>
            </a:xfrm>
            <a:prstGeom prst="rect">
              <a:avLst/>
            </a:prstGeom>
            <a:effectLst/>
          </p:spPr>
        </p:pic>
      </p:grpSp>
      <p:sp>
        <p:nvSpPr>
          <p:cNvPr id="140" name="“Never underestimate the power of a small group of committed citizens to change the world. Indeed, it is the only thing that ever has” — Margaret Mead"/>
          <p:cNvSpPr/>
          <p:nvPr/>
        </p:nvSpPr>
        <p:spPr>
          <a:xfrm>
            <a:off x="6687220" y="8044011"/>
            <a:ext cx="5461001" cy="1353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275590" indent="-275590" algn="l" defTabSz="362204">
              <a:spcBef>
                <a:spcPts val="2300"/>
              </a:spcBef>
              <a:buSzPct val="50000"/>
              <a:buBlip>
                <a:blip r:embed="rId3"/>
              </a:buBlip>
              <a:defRPr sz="2232">
                <a:solidFill>
                  <a:schemeClr val="accent5"/>
                </a:solidFill>
              </a:defRPr>
            </a:lvl1pPr>
          </a:lstStyle>
          <a:p>
            <a:pPr/>
            <a:r>
              <a:t>“Never underestimate the power of a small group of committed citizens to change the world. Indeed, it is the only thing that ever has” — Margaret Mead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evelopment of SNA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Development of SNA</a:t>
            </a:r>
          </a:p>
        </p:txBody>
      </p:sp>
      <p:sp>
        <p:nvSpPr>
          <p:cNvPr id="143" name="A lot can be learned by thinking about Triads"/>
          <p:cNvSpPr/>
          <p:nvPr>
            <p:ph type="body" sz="quarter" idx="1"/>
          </p:nvPr>
        </p:nvSpPr>
        <p:spPr>
          <a:xfrm>
            <a:off x="883320" y="8044011"/>
            <a:ext cx="5461001" cy="1353989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A lot can be learned by thinking about Triads</a:t>
            </a:r>
          </a:p>
        </p:txBody>
      </p:sp>
      <p:grpSp>
        <p:nvGrpSpPr>
          <p:cNvPr id="146" name="Image from:…"/>
          <p:cNvGrpSpPr/>
          <p:nvPr/>
        </p:nvGrpSpPr>
        <p:grpSpPr>
          <a:xfrm>
            <a:off x="1214904" y="7315200"/>
            <a:ext cx="4797833" cy="558800"/>
            <a:chOff x="0" y="0"/>
            <a:chExt cx="4797831" cy="558800"/>
          </a:xfrm>
        </p:grpSpPr>
        <p:sp>
          <p:nvSpPr>
            <p:cNvPr id="145" name="Image from:…"/>
            <p:cNvSpPr/>
            <p:nvPr/>
          </p:nvSpPr>
          <p:spPr>
            <a:xfrm>
              <a:off x="19050" y="19050"/>
              <a:ext cx="4759732" cy="52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1" sz="1300">
                  <a:solidFill>
                    <a:schemeClr val="accent2">
                      <a:hueOff val="482672"/>
                      <a:satOff val="36570"/>
                      <a:lumOff val="-31512"/>
                    </a:schemeClr>
                  </a:solidFill>
                </a:defRPr>
              </a:pPr>
              <a:r>
                <a:t>Image from: </a:t>
              </a:r>
            </a:p>
            <a:p>
              <a:pPr>
                <a:defRPr b="1" sz="1300">
                  <a:solidFill>
                    <a:schemeClr val="accent2">
                      <a:hueOff val="482672"/>
                      <a:satOff val="36570"/>
                      <a:lumOff val="-31512"/>
                    </a:schemeClr>
                  </a:solidFill>
                </a:defRPr>
              </a:pPr>
              <a:r>
                <a:t>Scott, J. (2012). </a:t>
              </a:r>
              <a:r>
                <a:t>Social network analysis</a:t>
              </a:r>
              <a:r>
                <a:t>. Sage.</a:t>
              </a:r>
            </a:p>
          </p:txBody>
        </p:sp>
        <p:pic>
          <p:nvPicPr>
            <p:cNvPr id="144" name="Image from:…" descr="Image from:…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4797832" cy="558801"/>
            </a:xfrm>
            <a:prstGeom prst="rect">
              <a:avLst/>
            </a:prstGeom>
            <a:effectLst/>
          </p:spPr>
        </p:pic>
      </p:grpSp>
      <p:sp>
        <p:nvSpPr>
          <p:cNvPr id="147" name="Homophily…"/>
          <p:cNvSpPr/>
          <p:nvPr/>
        </p:nvSpPr>
        <p:spPr>
          <a:xfrm>
            <a:off x="7877448" y="2010171"/>
            <a:ext cx="4575573" cy="5574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373379" indent="-373379" algn="l" defTabSz="490727">
              <a:spcBef>
                <a:spcPts val="3100"/>
              </a:spcBef>
              <a:buSzPct val="50000"/>
              <a:buBlip>
                <a:blip r:embed="rId2"/>
              </a:buBlip>
              <a:defRPr sz="3024">
                <a:solidFill>
                  <a:schemeClr val="accent5"/>
                </a:solidFill>
              </a:defRPr>
            </a:pPr>
            <a:r>
              <a:t>Homophily</a:t>
            </a:r>
          </a:p>
          <a:p>
            <a:pPr lvl="1" marL="746759" indent="-373379" algn="l" defTabSz="490727">
              <a:spcBef>
                <a:spcPts val="3100"/>
              </a:spcBef>
              <a:buSzPct val="50000"/>
              <a:buBlip>
                <a:blip r:embed="rId2"/>
              </a:buBlip>
              <a:defRPr sz="3024">
                <a:solidFill>
                  <a:schemeClr val="accent5"/>
                </a:solidFill>
              </a:defRPr>
            </a:pPr>
            <a:r>
              <a:t>People cluster with people like themselves offline</a:t>
            </a:r>
          </a:p>
          <a:p>
            <a:pPr lvl="1" marL="746759" indent="-373379" algn="l" defTabSz="490727">
              <a:spcBef>
                <a:spcPts val="3100"/>
              </a:spcBef>
              <a:buSzPct val="50000"/>
              <a:buBlip>
                <a:blip r:embed="rId2"/>
              </a:buBlip>
              <a:defRPr sz="3024">
                <a:solidFill>
                  <a:schemeClr val="accent5"/>
                </a:solidFill>
              </a:defRPr>
            </a:pPr>
            <a:r>
              <a:t>People cluster with people like themselves ONLINE; but the definition of “like” (similarity) is more malleable and sensitive to context </a:t>
            </a:r>
          </a:p>
        </p:txBody>
      </p:sp>
      <p:pic>
        <p:nvPicPr>
          <p:cNvPr id="148" name="Social_Network_Analysis_-_Google_Play.png" descr="Social_Network_Analysis_-_Google_Play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0135" y="1989740"/>
            <a:ext cx="6773955" cy="4703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Analyzing Relational Data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Analyzing Relational Data</a:t>
            </a:r>
          </a:p>
        </p:txBody>
      </p:sp>
      <p:pic>
        <p:nvPicPr>
          <p:cNvPr id="151" name="Social_Network_Analysis_-_Google_Play.png" descr="Social_Network_Analysis_-_Google_Pl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300" y="2442557"/>
            <a:ext cx="5461000" cy="63670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4" name="Image from:…"/>
          <p:cNvGrpSpPr/>
          <p:nvPr/>
        </p:nvGrpSpPr>
        <p:grpSpPr>
          <a:xfrm>
            <a:off x="1601584" y="8991600"/>
            <a:ext cx="4797832" cy="558800"/>
            <a:chOff x="0" y="0"/>
            <a:chExt cx="4797831" cy="558800"/>
          </a:xfrm>
        </p:grpSpPr>
        <p:sp>
          <p:nvSpPr>
            <p:cNvPr id="153" name="Image from:…"/>
            <p:cNvSpPr/>
            <p:nvPr/>
          </p:nvSpPr>
          <p:spPr>
            <a:xfrm>
              <a:off x="19050" y="19050"/>
              <a:ext cx="4759732" cy="52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1" sz="1300">
                  <a:solidFill>
                    <a:schemeClr val="accent2">
                      <a:hueOff val="482672"/>
                      <a:satOff val="36570"/>
                      <a:lumOff val="-31512"/>
                    </a:schemeClr>
                  </a:solidFill>
                </a:defRPr>
              </a:pPr>
              <a:r>
                <a:t>Image from: </a:t>
              </a:r>
            </a:p>
            <a:p>
              <a:pPr>
                <a:defRPr b="1" sz="1300">
                  <a:solidFill>
                    <a:schemeClr val="accent2">
                      <a:hueOff val="482672"/>
                      <a:satOff val="36570"/>
                      <a:lumOff val="-31512"/>
                    </a:schemeClr>
                  </a:solidFill>
                </a:defRPr>
              </a:pPr>
              <a:r>
                <a:t>Scott, J. (2012). </a:t>
              </a:r>
              <a:r>
                <a:t>Social network analysis</a:t>
              </a:r>
              <a:r>
                <a:t>. Sage.</a:t>
              </a:r>
            </a:p>
          </p:txBody>
        </p:sp>
        <p:pic>
          <p:nvPicPr>
            <p:cNvPr id="152" name="Image from:…" descr="Image from:…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4797832" cy="558801"/>
            </a:xfrm>
            <a:prstGeom prst="rect">
              <a:avLst/>
            </a:prstGeom>
            <a:effectLst/>
          </p:spPr>
        </p:pic>
      </p:grpSp>
      <p:sp>
        <p:nvSpPr>
          <p:cNvPr id="155" name="This is a conceptual representation of “interlocking directorates”…"/>
          <p:cNvSpPr/>
          <p:nvPr/>
        </p:nvSpPr>
        <p:spPr>
          <a:xfrm>
            <a:off x="6121001" y="3035300"/>
            <a:ext cx="6648951" cy="457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2173" indent="-552173" algn="l">
              <a:buSzPct val="47000"/>
              <a:buBlip>
                <a:blip r:embed="rId4"/>
              </a:buBlip>
            </a:pPr>
            <a:r>
              <a:t>This is a conceptual representation of “interlocking directorates”</a:t>
            </a:r>
          </a:p>
          <a:p>
            <a:pPr lvl="1" marL="1187173" indent="-552173" algn="l">
              <a:buSzPct val="47000"/>
              <a:buBlip>
                <a:blip r:embed="rId4"/>
              </a:buBlip>
            </a:pPr>
            <a:r>
              <a:t>Companies</a:t>
            </a:r>
          </a:p>
          <a:p>
            <a:pPr lvl="1" marL="1187173" indent="-552173" algn="l">
              <a:buSzPct val="47000"/>
              <a:buBlip>
                <a:blip r:embed="rId4"/>
              </a:buBlip>
            </a:pPr>
            <a:r>
              <a:t>People</a:t>
            </a:r>
          </a:p>
          <a:p>
            <a:pPr lvl="1" marL="1187173" indent="-552173" algn="l">
              <a:buSzPct val="47000"/>
              <a:buBlip>
                <a:blip r:embed="rId4"/>
              </a:buBlip>
            </a:pPr>
            <a:r>
              <a:t>People - People</a:t>
            </a:r>
          </a:p>
          <a:p>
            <a:pPr lvl="1" marL="1187173" indent="-552173" algn="l">
              <a:buSzPct val="47000"/>
              <a:buBlip>
                <a:blip r:embed="rId4"/>
              </a:buBlip>
            </a:pPr>
            <a:r>
              <a:t>Companies - Companies</a:t>
            </a:r>
          </a:p>
          <a:p>
            <a:pPr lvl="1" marL="1187173" indent="-552173" algn="l">
              <a:buSzPct val="47000"/>
              <a:buBlip>
                <a:blip r:embed="rId4"/>
              </a:buBlip>
            </a:pPr>
            <a:r>
              <a:t>People - Companies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Analyzing Relational Data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Analyzing Relational Data</a:t>
            </a:r>
          </a:p>
        </p:txBody>
      </p:sp>
      <p:grpSp>
        <p:nvGrpSpPr>
          <p:cNvPr id="160" name="Image from:…"/>
          <p:cNvGrpSpPr/>
          <p:nvPr/>
        </p:nvGrpSpPr>
        <p:grpSpPr>
          <a:xfrm>
            <a:off x="966584" y="7239000"/>
            <a:ext cx="4797832" cy="558800"/>
            <a:chOff x="0" y="0"/>
            <a:chExt cx="4797831" cy="558800"/>
          </a:xfrm>
        </p:grpSpPr>
        <p:sp>
          <p:nvSpPr>
            <p:cNvPr id="159" name="Image from:…"/>
            <p:cNvSpPr/>
            <p:nvPr/>
          </p:nvSpPr>
          <p:spPr>
            <a:xfrm>
              <a:off x="19050" y="19050"/>
              <a:ext cx="4759732" cy="52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1" sz="1300">
                  <a:solidFill>
                    <a:schemeClr val="accent2">
                      <a:hueOff val="482672"/>
                      <a:satOff val="36570"/>
                      <a:lumOff val="-31512"/>
                    </a:schemeClr>
                  </a:solidFill>
                </a:defRPr>
              </a:pPr>
              <a:r>
                <a:t>Image from: </a:t>
              </a:r>
            </a:p>
            <a:p>
              <a:pPr>
                <a:defRPr b="1" sz="1300">
                  <a:solidFill>
                    <a:schemeClr val="accent2">
                      <a:hueOff val="482672"/>
                      <a:satOff val="36570"/>
                      <a:lumOff val="-31512"/>
                    </a:schemeClr>
                  </a:solidFill>
                </a:defRPr>
              </a:pPr>
              <a:r>
                <a:t>Scott, J. (2012). </a:t>
              </a:r>
              <a:r>
                <a:t>Social network analysis</a:t>
              </a:r>
              <a:r>
                <a:t>. Sage.</a:t>
              </a:r>
            </a:p>
          </p:txBody>
        </p:sp>
        <p:pic>
          <p:nvPicPr>
            <p:cNvPr id="158" name="Image from:…" descr="Image from:…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4797832" cy="558801"/>
            </a:xfrm>
            <a:prstGeom prst="rect">
              <a:avLst/>
            </a:prstGeom>
            <a:effectLst/>
          </p:spPr>
        </p:pic>
      </p:grpSp>
      <p:sp>
        <p:nvSpPr>
          <p:cNvPr id="161" name="Directionality (in degree / out degree)…"/>
          <p:cNvSpPr/>
          <p:nvPr/>
        </p:nvSpPr>
        <p:spPr>
          <a:xfrm>
            <a:off x="6719960" y="2781299"/>
            <a:ext cx="6016481" cy="568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2173" indent="-552173" algn="l">
              <a:buSzPct val="47000"/>
              <a:buBlip>
                <a:blip r:embed="rId3"/>
              </a:buBlip>
            </a:pPr>
            <a:r>
              <a:t>Directionality (in degree / out degree)</a:t>
            </a:r>
          </a:p>
          <a:p>
            <a:pPr marL="552173" indent="-552173" algn="l">
              <a:buSzPct val="47000"/>
              <a:buBlip>
                <a:blip r:embed="rId3"/>
              </a:buBlip>
            </a:pPr>
            <a:r>
              <a:t>Numeration (weight)</a:t>
            </a:r>
          </a:p>
          <a:p>
            <a:pPr marL="552173" indent="-552173" algn="l">
              <a:buSzPct val="47000"/>
              <a:buBlip>
                <a:blip r:embed="rId3"/>
              </a:buBlip>
            </a:pPr>
            <a:r>
              <a:t>Unlike lecture this morning, in social network analysis of online interactions, we are weighting discrete interactions, not “number of friends”</a:t>
            </a:r>
          </a:p>
        </p:txBody>
      </p:sp>
      <p:pic>
        <p:nvPicPr>
          <p:cNvPr id="162" name="Social_Network_Analysis_-_Google_Play.png" descr="Social_Network_Analysis_-_Google_Play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300" y="3561042"/>
            <a:ext cx="6198516" cy="35205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Lines, Neighborhoods &amp; Densiti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Lines, Neighborhoods &amp; Densities</a:t>
            </a:r>
          </a:p>
        </p:txBody>
      </p:sp>
      <p:sp>
        <p:nvSpPr>
          <p:cNvPr id="165" name="Look closely at this simple example to begin to understand how density is compared. Notice the relationship between density, a network level measure, and degree, an individual level measure"/>
          <p:cNvSpPr/>
          <p:nvPr>
            <p:ph type="body" sz="half" idx="1"/>
          </p:nvPr>
        </p:nvSpPr>
        <p:spPr>
          <a:xfrm>
            <a:off x="7825730" y="2679700"/>
            <a:ext cx="498857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Look closely at this simple example to begin to understand how density is compared. Notice the relationship between density, a network level measure, and degree, an individual level measure</a:t>
            </a:r>
          </a:p>
        </p:txBody>
      </p:sp>
      <p:pic>
        <p:nvPicPr>
          <p:cNvPr id="166" name="Social_Network_Analysis_-_Google_Play.png" descr="Social_Network_Analysis_-_Google_Pla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2341" y="2670253"/>
            <a:ext cx="7143227" cy="44130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9" name="Image from:…"/>
          <p:cNvGrpSpPr/>
          <p:nvPr/>
        </p:nvGrpSpPr>
        <p:grpSpPr>
          <a:xfrm>
            <a:off x="1214904" y="7315200"/>
            <a:ext cx="4797833" cy="558800"/>
            <a:chOff x="0" y="0"/>
            <a:chExt cx="4797831" cy="558800"/>
          </a:xfrm>
        </p:grpSpPr>
        <p:sp>
          <p:nvSpPr>
            <p:cNvPr id="168" name="Image from:…"/>
            <p:cNvSpPr/>
            <p:nvPr/>
          </p:nvSpPr>
          <p:spPr>
            <a:xfrm>
              <a:off x="19050" y="19050"/>
              <a:ext cx="4759732" cy="52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1" sz="1300">
                  <a:solidFill>
                    <a:schemeClr val="accent2">
                      <a:hueOff val="482672"/>
                      <a:satOff val="36570"/>
                      <a:lumOff val="-31512"/>
                    </a:schemeClr>
                  </a:solidFill>
                </a:defRPr>
              </a:pPr>
              <a:r>
                <a:t>Image from: </a:t>
              </a:r>
            </a:p>
            <a:p>
              <a:pPr>
                <a:defRPr b="1" sz="1300">
                  <a:solidFill>
                    <a:schemeClr val="accent2">
                      <a:hueOff val="482672"/>
                      <a:satOff val="36570"/>
                      <a:lumOff val="-31512"/>
                    </a:schemeClr>
                  </a:solidFill>
                </a:defRPr>
              </a:pPr>
              <a:r>
                <a:t>Scott, J. (2012). </a:t>
              </a:r>
              <a:r>
                <a:t>Social network analysis</a:t>
              </a:r>
              <a:r>
                <a:t>. Sage.</a:t>
              </a:r>
            </a:p>
          </p:txBody>
        </p:sp>
        <p:pic>
          <p:nvPicPr>
            <p:cNvPr id="167" name="Image from:…" descr="Image from:…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4797832" cy="5588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entrality, Peripherality and Centralizatio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Centrality, Peripherality and Centralization</a:t>
            </a:r>
          </a:p>
        </p:txBody>
      </p:sp>
      <p:sp>
        <p:nvSpPr>
          <p:cNvPr id="172" name="Interconnected networks…"/>
          <p:cNvSpPr/>
          <p:nvPr>
            <p:ph type="body" sz="half" idx="1"/>
          </p:nvPr>
        </p:nvSpPr>
        <p:spPr>
          <a:xfrm>
            <a:off x="7825730" y="2679700"/>
            <a:ext cx="4988570" cy="57150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Interconnected networks</a:t>
            </a:r>
          </a:p>
          <a:p>
            <a:pPr>
              <a:buBlip>
                <a:blip r:embed="rId2"/>
              </a:buBlip>
            </a:pPr>
            <a:r>
              <a:t>Degree based measures, plus the distance one must travel between nodes. (A “Bacon Number”)</a:t>
            </a:r>
          </a:p>
        </p:txBody>
      </p:sp>
      <p:pic>
        <p:nvPicPr>
          <p:cNvPr id="173" name="Social_Network_Analysis_-_Google_Play.png" descr="Social_Network_Analysis_-_Google_Pla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957" y="2940371"/>
            <a:ext cx="7652959" cy="5715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6" name="Image from:…"/>
          <p:cNvGrpSpPr/>
          <p:nvPr/>
        </p:nvGrpSpPr>
        <p:grpSpPr>
          <a:xfrm>
            <a:off x="1405404" y="8903343"/>
            <a:ext cx="4797833" cy="558801"/>
            <a:chOff x="0" y="0"/>
            <a:chExt cx="4797831" cy="558800"/>
          </a:xfrm>
        </p:grpSpPr>
        <p:sp>
          <p:nvSpPr>
            <p:cNvPr id="175" name="Image from:…"/>
            <p:cNvSpPr/>
            <p:nvPr/>
          </p:nvSpPr>
          <p:spPr>
            <a:xfrm>
              <a:off x="19050" y="19050"/>
              <a:ext cx="4759732" cy="52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1" sz="1300">
                  <a:solidFill>
                    <a:schemeClr val="accent2">
                      <a:hueOff val="482672"/>
                      <a:satOff val="36570"/>
                      <a:lumOff val="-31512"/>
                    </a:schemeClr>
                  </a:solidFill>
                </a:defRPr>
              </a:pPr>
              <a:r>
                <a:t>Image from: </a:t>
              </a:r>
            </a:p>
            <a:p>
              <a:pPr>
                <a:defRPr b="1" sz="1300">
                  <a:solidFill>
                    <a:schemeClr val="accent2">
                      <a:hueOff val="482672"/>
                      <a:satOff val="36570"/>
                      <a:lumOff val="-31512"/>
                    </a:schemeClr>
                  </a:solidFill>
                </a:defRPr>
              </a:pPr>
              <a:r>
                <a:t>Scott, J. (2012). </a:t>
              </a:r>
              <a:r>
                <a:t>Social network analysis</a:t>
              </a:r>
              <a:r>
                <a:t>. Sage.</a:t>
              </a:r>
            </a:p>
          </p:txBody>
        </p:sp>
        <p:pic>
          <p:nvPicPr>
            <p:cNvPr id="174" name="Image from:…" descr="Image from:…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4797832" cy="5588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entrality, Peripherality and Centralizatio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Centrality, Peripherality and Centralization</a:t>
            </a:r>
          </a:p>
        </p:txBody>
      </p:sp>
      <p:sp>
        <p:nvSpPr>
          <p:cNvPr id="179" name="Betweenness…"/>
          <p:cNvSpPr/>
          <p:nvPr>
            <p:ph type="body" sz="quarter" idx="1"/>
          </p:nvPr>
        </p:nvSpPr>
        <p:spPr>
          <a:xfrm>
            <a:off x="295324" y="2768600"/>
            <a:ext cx="3921721" cy="57150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Betweenness</a:t>
            </a:r>
          </a:p>
          <a:p>
            <a:pPr>
              <a:buBlip>
                <a:blip r:embed="rId2"/>
              </a:buBlip>
            </a:pPr>
            <a:r>
              <a:t>Brokerage</a:t>
            </a:r>
          </a:p>
          <a:p>
            <a:pPr>
              <a:buBlip>
                <a:blip r:embed="rId2"/>
              </a:buBlip>
            </a:pPr>
            <a:r>
              <a:t>Bridge</a:t>
            </a:r>
          </a:p>
        </p:txBody>
      </p:sp>
      <p:pic>
        <p:nvPicPr>
          <p:cNvPr id="180" name="Social_Network_Analysis_-_Google_Play.png" descr="Social_Network_Analysis_-_Google_Play.png"/>
          <p:cNvPicPr>
            <a:picLocks noChangeAspect="1"/>
          </p:cNvPicPr>
          <p:nvPr/>
        </p:nvPicPr>
        <p:blipFill>
          <a:blip r:embed="rId3">
            <a:extLst/>
          </a:blip>
          <a:srcRect l="0" t="26050" r="20340" b="0"/>
          <a:stretch>
            <a:fillRect/>
          </a:stretch>
        </p:blipFill>
        <p:spPr>
          <a:xfrm>
            <a:off x="4744293" y="2942034"/>
            <a:ext cx="7951739" cy="38693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3" name="Image from:…"/>
          <p:cNvGrpSpPr/>
          <p:nvPr/>
        </p:nvGrpSpPr>
        <p:grpSpPr>
          <a:xfrm>
            <a:off x="6498104" y="6883400"/>
            <a:ext cx="4797833" cy="558800"/>
            <a:chOff x="0" y="0"/>
            <a:chExt cx="4797831" cy="558800"/>
          </a:xfrm>
        </p:grpSpPr>
        <p:sp>
          <p:nvSpPr>
            <p:cNvPr id="182" name="Image from:…"/>
            <p:cNvSpPr/>
            <p:nvPr/>
          </p:nvSpPr>
          <p:spPr>
            <a:xfrm>
              <a:off x="19050" y="19050"/>
              <a:ext cx="4759732" cy="52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1" sz="1300">
                  <a:solidFill>
                    <a:schemeClr val="accent2">
                      <a:hueOff val="482672"/>
                      <a:satOff val="36570"/>
                      <a:lumOff val="-31512"/>
                    </a:schemeClr>
                  </a:solidFill>
                </a:defRPr>
              </a:pPr>
              <a:r>
                <a:t>Image from: </a:t>
              </a:r>
            </a:p>
            <a:p>
              <a:pPr>
                <a:defRPr b="1" sz="1300">
                  <a:solidFill>
                    <a:schemeClr val="accent2">
                      <a:hueOff val="482672"/>
                      <a:satOff val="36570"/>
                      <a:lumOff val="-31512"/>
                    </a:schemeClr>
                  </a:solidFill>
                </a:defRPr>
              </a:pPr>
              <a:r>
                <a:t>Scott, J. (2012). </a:t>
              </a:r>
              <a:r>
                <a:t>Social network analysis</a:t>
              </a:r>
              <a:r>
                <a:t>. Sage.</a:t>
              </a:r>
            </a:p>
          </p:txBody>
        </p:sp>
        <p:pic>
          <p:nvPicPr>
            <p:cNvPr id="181" name="Image from:…" descr="Image from:…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4797832" cy="5588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phPaper">
  <a:themeElements>
    <a:clrScheme name="GraphPaper">
      <a:dk1>
        <a:srgbClr val="008585"/>
      </a:dk1>
      <a:lt1>
        <a:srgbClr val="858585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313507"/>
            <a:satOff val="34334"/>
            <a:lumOff val="-8266"/>
            <a:alpha val="62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5B1D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phPaper">
  <a:themeElements>
    <a:clrScheme name="GraphPaper">
      <a:dk1>
        <a:srgbClr val="000000"/>
      </a:dk1>
      <a:lt1>
        <a:srgbClr val="FFFFFF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313507"/>
            <a:satOff val="34334"/>
            <a:lumOff val="-8266"/>
            <a:alpha val="62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5B1D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